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8" r:id="rId4"/>
    <p:sldId id="260" r:id="rId5"/>
    <p:sldId id="261" r:id="rId6"/>
    <p:sldId id="262" r:id="rId7"/>
    <p:sldId id="265" r:id="rId8"/>
    <p:sldId id="266" r:id="rId9"/>
    <p:sldId id="267" r:id="rId10"/>
    <p:sldId id="269" r:id="rId11"/>
    <p:sldId id="270" r:id="rId12"/>
    <p:sldId id="271" r:id="rId13"/>
    <p:sldId id="272" r:id="rId14"/>
    <p:sldId id="264"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ED35BB-4F34-4260-A59C-8C3F4AB832C8}">
          <p14:sldIdLst>
            <p14:sldId id="256"/>
            <p14:sldId id="259"/>
            <p14:sldId id="268"/>
            <p14:sldId id="260"/>
            <p14:sldId id="261"/>
            <p14:sldId id="262"/>
          </p14:sldIdLst>
        </p14:section>
        <p14:section name="Untitled Section" id="{69A3A826-7BEA-44D6-A9A2-8EF94E5994A6}">
          <p14:sldIdLst>
            <p14:sldId id="265"/>
            <p14:sldId id="266"/>
            <p14:sldId id="267"/>
            <p14:sldId id="269"/>
            <p14:sldId id="270"/>
            <p14:sldId id="271"/>
            <p14:sldId id="272"/>
            <p14:sldId id="264"/>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8B5B4A7-30EB-4047-9DB9-4A31FB2D9ED3}" type="datetimeFigureOut">
              <a:rPr lang="en-ZA" smtClean="0"/>
              <a:t>02 May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835193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8B5B4A7-30EB-4047-9DB9-4A31FB2D9ED3}" type="datetimeFigureOut">
              <a:rPr lang="en-ZA" smtClean="0"/>
              <a:t>02 May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346497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8B5B4A7-30EB-4047-9DB9-4A31FB2D9ED3}" type="datetimeFigureOut">
              <a:rPr lang="en-ZA" smtClean="0"/>
              <a:t>02 May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260960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8B5B4A7-30EB-4047-9DB9-4A31FB2D9ED3}" type="datetimeFigureOut">
              <a:rPr lang="en-ZA" smtClean="0"/>
              <a:t>02 May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69511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B5B4A7-30EB-4047-9DB9-4A31FB2D9ED3}" type="datetimeFigureOut">
              <a:rPr lang="en-ZA" smtClean="0"/>
              <a:t>02 May 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134673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A8B5B4A7-30EB-4047-9DB9-4A31FB2D9ED3}" type="datetimeFigureOut">
              <a:rPr lang="en-ZA" smtClean="0"/>
              <a:t>02 May 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60564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A8B5B4A7-30EB-4047-9DB9-4A31FB2D9ED3}" type="datetimeFigureOut">
              <a:rPr lang="en-ZA" smtClean="0"/>
              <a:t>02 May 2020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331233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A8B5B4A7-30EB-4047-9DB9-4A31FB2D9ED3}" type="datetimeFigureOut">
              <a:rPr lang="en-ZA" smtClean="0"/>
              <a:t>02 May 2020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329933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5B4A7-30EB-4047-9DB9-4A31FB2D9ED3}" type="datetimeFigureOut">
              <a:rPr lang="en-ZA" smtClean="0"/>
              <a:t>02 May 2020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270115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B5B4A7-30EB-4047-9DB9-4A31FB2D9ED3}" type="datetimeFigureOut">
              <a:rPr lang="en-ZA" smtClean="0"/>
              <a:t>02 May 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269857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B5B4A7-30EB-4047-9DB9-4A31FB2D9ED3}" type="datetimeFigureOut">
              <a:rPr lang="en-ZA" smtClean="0"/>
              <a:t>02 May 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19D3114-4AC8-493B-A254-EC7332E4A58E}" type="slidenum">
              <a:rPr lang="en-ZA" smtClean="0"/>
              <a:t>‹#›</a:t>
            </a:fld>
            <a:endParaRPr lang="en-ZA"/>
          </a:p>
        </p:txBody>
      </p:sp>
    </p:spTree>
    <p:extLst>
      <p:ext uri="{BB962C8B-B14F-4D97-AF65-F5344CB8AC3E}">
        <p14:creationId xmlns:p14="http://schemas.microsoft.com/office/powerpoint/2010/main" val="1864005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5B4A7-30EB-4047-9DB9-4A31FB2D9ED3}" type="datetimeFigureOut">
              <a:rPr lang="en-ZA" smtClean="0"/>
              <a:t>02 May 2020</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D3114-4AC8-493B-A254-EC7332E4A58E}" type="slidenum">
              <a:rPr lang="en-ZA" smtClean="0"/>
              <a:t>‹#›</a:t>
            </a:fld>
            <a:endParaRPr lang="en-ZA"/>
          </a:p>
        </p:txBody>
      </p:sp>
    </p:spTree>
    <p:extLst>
      <p:ext uri="{BB962C8B-B14F-4D97-AF65-F5344CB8AC3E}">
        <p14:creationId xmlns:p14="http://schemas.microsoft.com/office/powerpoint/2010/main" val="33053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safersex.co.za/" TargetMode="External"/><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hyperlink" Target="https://www.facebook.com/wi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62001" y="803325"/>
            <a:ext cx="5314536" cy="1325563"/>
          </a:xfrm>
        </p:spPr>
        <p:txBody>
          <a:bodyPr vert="horz" lIns="91440" tIns="45720" rIns="91440" bIns="45720" rtlCol="0" anchor="ctr">
            <a:normAutofit/>
          </a:bodyPr>
          <a:lstStyle/>
          <a:p>
            <a:pPr algn="l"/>
            <a:r>
              <a:rPr lang="en-US" sz="4400" b="1"/>
              <a:t>Bacterial vaginosis</a:t>
            </a:r>
          </a:p>
        </p:txBody>
      </p:sp>
      <p:sp>
        <p:nvSpPr>
          <p:cNvPr id="5" name="Subtitle 4"/>
          <p:cNvSpPr>
            <a:spLocks noGrp="1"/>
          </p:cNvSpPr>
          <p:nvPr>
            <p:ph type="subTitle" idx="1"/>
          </p:nvPr>
        </p:nvSpPr>
        <p:spPr>
          <a:xfrm>
            <a:off x="762000" y="2279018"/>
            <a:ext cx="5314543" cy="3375920"/>
          </a:xfrm>
        </p:spPr>
        <p:txBody>
          <a:bodyPr vert="horz" lIns="91440" tIns="45720" rIns="91440" bIns="45720" rtlCol="0" anchor="t">
            <a:normAutofit/>
          </a:bodyPr>
          <a:lstStyle/>
          <a:p>
            <a:pPr indent="-228600" algn="l">
              <a:buFont typeface="Arial" panose="020B0604020202020204" pitchFamily="34" charset="0"/>
              <a:buChar char="•"/>
            </a:pPr>
            <a:endParaRPr lang="en-US" sz="1800" b="1" i="1"/>
          </a:p>
          <a:p>
            <a:pPr indent="-228600" algn="l">
              <a:buFont typeface="Arial" panose="020B0604020202020204" pitchFamily="34" charset="0"/>
              <a:buChar char="•"/>
            </a:pPr>
            <a:endParaRPr lang="en-US" sz="1800" b="1" i="1"/>
          </a:p>
          <a:p>
            <a:pPr indent="-228600" algn="l">
              <a:buFont typeface="Arial" panose="020B0604020202020204" pitchFamily="34" charset="0"/>
              <a:buChar char="•"/>
            </a:pPr>
            <a:r>
              <a:rPr lang="en-US" sz="1800" b="1" i="1"/>
              <a:t>By Prof Elna McIntosh</a:t>
            </a:r>
          </a:p>
          <a:p>
            <a:pPr indent="-228600" algn="l">
              <a:buFont typeface="Arial" panose="020B0604020202020204" pitchFamily="34" charset="0"/>
              <a:buChar char="•"/>
            </a:pPr>
            <a:r>
              <a:rPr lang="en-US" sz="1800" b="1" i="1"/>
              <a:t>Clinical Sexologist</a:t>
            </a:r>
          </a:p>
          <a:p>
            <a:pPr indent="-228600" algn="l">
              <a:buFont typeface="Arial" panose="020B0604020202020204" pitchFamily="34" charset="0"/>
              <a:buChar char="•"/>
            </a:pPr>
            <a:r>
              <a:rPr lang="en-US" sz="1800" b="1" i="1"/>
              <a:t>DISA Clinic  Tel 011 787 1222 / 886 2286</a:t>
            </a:r>
          </a:p>
          <a:p>
            <a:pPr indent="-228600" algn="l">
              <a:buFont typeface="Arial" panose="020B0604020202020204" pitchFamily="34" charset="0"/>
              <a:buChar char="•"/>
            </a:pPr>
            <a:r>
              <a:rPr lang="en-US" sz="1800" b="1" i="1"/>
              <a:t>www.safersex.co.za</a:t>
            </a:r>
          </a:p>
          <a:p>
            <a:pPr indent="-228600" algn="l">
              <a:buFont typeface="Arial" panose="020B0604020202020204" pitchFamily="34" charset="0"/>
              <a:buChar char="•"/>
            </a:pPr>
            <a:endParaRPr lang="en-US" sz="1800" b="1" i="1"/>
          </a:p>
          <a:p>
            <a:pPr indent="-228600" algn="l">
              <a:buFont typeface="Arial" panose="020B0604020202020204" pitchFamily="34" charset="0"/>
              <a:buChar char="•"/>
            </a:pPr>
            <a:endParaRPr lang="en-US" sz="1800" b="1" i="1"/>
          </a:p>
          <a:p>
            <a:pPr indent="-228600" algn="l">
              <a:buFont typeface="Arial" panose="020B0604020202020204" pitchFamily="34" charset="0"/>
              <a:buChar char="•"/>
            </a:pPr>
            <a:endParaRPr lang="en-US" sz="1800"/>
          </a:p>
          <a:p>
            <a:pPr indent="-228600" algn="l">
              <a:buFont typeface="Arial" panose="020B0604020202020204" pitchFamily="34" charset="0"/>
              <a:buChar char="•"/>
            </a:pPr>
            <a:endParaRPr lang="en-US" sz="1800"/>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close up of a logo&#10;&#10;Description automatically generated">
            <a:extLst>
              <a:ext uri="{FF2B5EF4-FFF2-40B4-BE49-F238E27FC236}">
                <a16:creationId xmlns:a16="http://schemas.microsoft.com/office/drawing/2014/main" id="{54A2ED65-9324-460C-95E7-BC3A9979F28F}"/>
              </a:ext>
            </a:extLst>
          </p:cNvPr>
          <p:cNvPicPr>
            <a:picLocks noChangeAspect="1"/>
          </p:cNvPicPr>
          <p:nvPr/>
        </p:nvPicPr>
        <p:blipFill rotWithShape="1">
          <a:blip r:embed="rId2">
            <a:extLst>
              <a:ext uri="{28A0092B-C50C-407E-A947-70E740481C1C}">
                <a14:useLocalDpi xmlns:a14="http://schemas.microsoft.com/office/drawing/2010/main" val="0"/>
              </a:ext>
            </a:extLst>
          </a:blip>
          <a:srcRect l="3768"/>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17826482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311147" y="365760"/>
            <a:ext cx="7569706" cy="1288238"/>
          </a:xfrm>
        </p:spPr>
        <p:txBody>
          <a:bodyPr anchor="ctr">
            <a:normAutofit/>
          </a:bodyPr>
          <a:lstStyle/>
          <a:p>
            <a:pPr algn="ctr"/>
            <a:br>
              <a:rPr lang="en-ZA" sz="2800" b="1"/>
            </a:br>
            <a:r>
              <a:rPr lang="en-ZA" sz="2800" b="1"/>
              <a:t>1st Line BV Treatment - from CDC guidelines</a:t>
            </a:r>
            <a:br>
              <a:rPr lang="en-ZA" sz="2800" b="1"/>
            </a:br>
            <a:endParaRPr lang="en-ZA" sz="2800"/>
          </a:p>
        </p:txBody>
      </p:sp>
      <p:sp>
        <p:nvSpPr>
          <p:cNvPr id="3" name="Content Placeholder 2"/>
          <p:cNvSpPr>
            <a:spLocks noGrp="1"/>
          </p:cNvSpPr>
          <p:nvPr>
            <p:ph idx="1"/>
          </p:nvPr>
        </p:nvSpPr>
        <p:spPr>
          <a:xfrm>
            <a:off x="2165569" y="1956816"/>
            <a:ext cx="7860863" cy="4024884"/>
          </a:xfrm>
        </p:spPr>
        <p:txBody>
          <a:bodyPr anchor="t">
            <a:normAutofit/>
          </a:bodyPr>
          <a:lstStyle/>
          <a:p>
            <a:pPr lvl="0"/>
            <a:r>
              <a:rPr lang="en-ZA" sz="2400"/>
              <a:t>Metronidazole (Flagyl) 500 mg taken orally, twice a day x 7 days*</a:t>
            </a:r>
          </a:p>
          <a:p>
            <a:pPr lvl="0"/>
            <a:r>
              <a:rPr lang="en-ZA" sz="2400"/>
              <a:t>Metronidazole (Flagyl) gel 0.75%, 1 applicator (5 g) applied vaginally, once a day x 5 days*</a:t>
            </a:r>
          </a:p>
          <a:p>
            <a:pPr lvl="0"/>
            <a:r>
              <a:rPr lang="en-ZA" sz="2400"/>
              <a:t>Clindamycin (Cleocin) cream 2%, 1 applicator (5 g) applied vaginally, every night at bedtime x 7 days</a:t>
            </a:r>
          </a:p>
          <a:p>
            <a:r>
              <a:rPr lang="en-ZA" sz="2400"/>
              <a:t>*For metronidazole, it's important to avoid ALL alcoholic beverages until at least 72 hours after the last use. Consuming even a tiny amount of alcohol while on metronidazole will cause you to become very, very sick. </a:t>
            </a:r>
          </a:p>
          <a:p>
            <a:endParaRPr lang="en-ZA" sz="2400"/>
          </a:p>
        </p:txBody>
      </p:sp>
    </p:spTree>
    <p:extLst>
      <p:ext uri="{BB962C8B-B14F-4D97-AF65-F5344CB8AC3E}">
        <p14:creationId xmlns:p14="http://schemas.microsoft.com/office/powerpoint/2010/main" val="177297010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311147" y="365760"/>
            <a:ext cx="7569706" cy="1288238"/>
          </a:xfrm>
        </p:spPr>
        <p:txBody>
          <a:bodyPr anchor="ctr">
            <a:normAutofit/>
          </a:bodyPr>
          <a:lstStyle/>
          <a:p>
            <a:pPr algn="ctr"/>
            <a:r>
              <a:rPr lang="en-ZA" sz="4100" b="1"/>
              <a:t>What happens if I don’t get treated?</a:t>
            </a:r>
            <a:endParaRPr lang="en-ZA" sz="4100"/>
          </a:p>
        </p:txBody>
      </p:sp>
      <p:sp>
        <p:nvSpPr>
          <p:cNvPr id="3" name="Content Placeholder 2"/>
          <p:cNvSpPr>
            <a:spLocks noGrp="1"/>
          </p:cNvSpPr>
          <p:nvPr>
            <p:ph idx="1"/>
          </p:nvPr>
        </p:nvSpPr>
        <p:spPr>
          <a:xfrm>
            <a:off x="2165569" y="1956816"/>
            <a:ext cx="7860863" cy="4024884"/>
          </a:xfrm>
        </p:spPr>
        <p:txBody>
          <a:bodyPr anchor="t">
            <a:normAutofit/>
          </a:bodyPr>
          <a:lstStyle/>
          <a:p>
            <a:pPr marL="0" indent="0">
              <a:buNone/>
            </a:pPr>
            <a:r>
              <a:rPr lang="en-ZA" sz="2200"/>
              <a:t>BV can cause some serious health risks, including:</a:t>
            </a:r>
          </a:p>
          <a:p>
            <a:r>
              <a:rPr lang="en-ZA" sz="2200"/>
              <a:t>Increasing your chance of getting HIV if you have sex with someone who is infected with HIV;</a:t>
            </a:r>
          </a:p>
          <a:p>
            <a:r>
              <a:rPr lang="en-ZA" sz="2200"/>
              <a:t>If you are HIV positive, increasing your chance of passing HIV to your sex partner;</a:t>
            </a:r>
          </a:p>
          <a:p>
            <a:r>
              <a:rPr lang="en-ZA" sz="2200"/>
              <a:t>Making it more likely that you will deliver your baby too early if you have BV while pregnant;</a:t>
            </a:r>
          </a:p>
          <a:p>
            <a:r>
              <a:rPr lang="en-ZA" sz="2200"/>
              <a:t>Increasing your chance of getting other STIs, such as chlamydia and gonorrhoea. These bacteria can sometimes cause pelvic inflammatory disease (PID), which can make it difficult or impossible for you to have children.</a:t>
            </a:r>
          </a:p>
          <a:p>
            <a:endParaRPr lang="en-ZA" sz="2200"/>
          </a:p>
        </p:txBody>
      </p:sp>
    </p:spTree>
    <p:extLst>
      <p:ext uri="{BB962C8B-B14F-4D97-AF65-F5344CB8AC3E}">
        <p14:creationId xmlns:p14="http://schemas.microsoft.com/office/powerpoint/2010/main" val="378015819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p:cNvSpPr>
            <a:spLocks noGrp="1"/>
          </p:cNvSpPr>
          <p:nvPr>
            <p:ph type="title"/>
          </p:nvPr>
        </p:nvSpPr>
        <p:spPr>
          <a:xfrm>
            <a:off x="958660" y="939474"/>
            <a:ext cx="10395044" cy="1325563"/>
          </a:xfrm>
        </p:spPr>
        <p:txBody>
          <a:bodyPr vert="horz" lIns="91440" tIns="45720" rIns="91440" bIns="45720" rtlCol="0" anchor="ctr">
            <a:normAutofit/>
          </a:bodyPr>
          <a:lstStyle/>
          <a:p>
            <a:br>
              <a:rPr lang="en-US" sz="2800" b="1" kern="1200">
                <a:solidFill>
                  <a:schemeClr val="tx1"/>
                </a:solidFill>
                <a:latin typeface="+mj-lt"/>
                <a:ea typeface="+mj-ea"/>
                <a:cs typeface="+mj-cs"/>
              </a:rPr>
            </a:br>
            <a:r>
              <a:rPr lang="en-US" sz="2800" b="1" kern="1200">
                <a:solidFill>
                  <a:schemeClr val="tx1"/>
                </a:solidFill>
                <a:latin typeface="+mj-lt"/>
                <a:ea typeface="+mj-ea"/>
                <a:cs typeface="+mj-cs"/>
              </a:rPr>
              <a:t>Frequently asked Questions</a:t>
            </a:r>
            <a:br>
              <a:rPr lang="en-US" sz="2800" b="1" kern="1200">
                <a:solidFill>
                  <a:schemeClr val="tx1"/>
                </a:solidFill>
                <a:latin typeface="+mj-lt"/>
                <a:ea typeface="+mj-ea"/>
                <a:cs typeface="+mj-cs"/>
              </a:rPr>
            </a:br>
            <a:endParaRPr lang="en-US" sz="2800" kern="1200">
              <a:solidFill>
                <a:schemeClr val="tx1"/>
              </a:solidFill>
              <a:latin typeface="+mj-lt"/>
              <a:ea typeface="+mj-ea"/>
              <a:cs typeface="+mj-cs"/>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67841" y="2773900"/>
            <a:ext cx="3394496" cy="2247391"/>
          </a:xfrm>
          <a:prstGeom prst="rect">
            <a:avLst/>
          </a:prstGeom>
        </p:spPr>
      </p:pic>
      <p:sp>
        <p:nvSpPr>
          <p:cNvPr id="5" name="Content Placeholder 4"/>
          <p:cNvSpPr>
            <a:spLocks noGrp="1"/>
          </p:cNvSpPr>
          <p:nvPr>
            <p:ph sz="half" idx="1"/>
          </p:nvPr>
        </p:nvSpPr>
        <p:spPr>
          <a:xfrm>
            <a:off x="5103382" y="2683029"/>
            <a:ext cx="6032552" cy="3156519"/>
          </a:xfrm>
        </p:spPr>
        <p:txBody>
          <a:bodyPr vert="horz" lIns="91440" tIns="45720" rIns="91440" bIns="45720" rtlCol="0">
            <a:normAutofit/>
          </a:bodyPr>
          <a:lstStyle/>
          <a:p>
            <a:r>
              <a:rPr lang="en-US" sz="2000"/>
              <a:t>Is there a relationship between BV and condom use, or between BV and semen? Every time my partner doesn't use a condom, my BV comes back.</a:t>
            </a:r>
          </a:p>
        </p:txBody>
      </p:sp>
    </p:spTree>
    <p:extLst>
      <p:ext uri="{BB962C8B-B14F-4D97-AF65-F5344CB8AC3E}">
        <p14:creationId xmlns:p14="http://schemas.microsoft.com/office/powerpoint/2010/main" val="424693656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448253"/>
            <a:ext cx="10520702" cy="1325563"/>
          </a:xfrm>
        </p:spPr>
        <p:txBody>
          <a:bodyPr vert="horz" lIns="91440" tIns="45720" rIns="91440" bIns="45720" rtlCol="0" anchor="ctr">
            <a:normAutofit/>
          </a:bodyPr>
          <a:lstStyle/>
          <a:p>
            <a:br>
              <a:rPr lang="en-US" sz="2800" b="1" kern="1200">
                <a:solidFill>
                  <a:schemeClr val="tx1"/>
                </a:solidFill>
                <a:latin typeface="+mj-lt"/>
                <a:ea typeface="+mj-ea"/>
                <a:cs typeface="+mj-cs"/>
              </a:rPr>
            </a:br>
            <a:r>
              <a:rPr lang="en-US" sz="2800" b="1" kern="1200">
                <a:solidFill>
                  <a:schemeClr val="tx1"/>
                </a:solidFill>
                <a:latin typeface="+mj-lt"/>
                <a:ea typeface="+mj-ea"/>
                <a:cs typeface="+mj-cs"/>
              </a:rPr>
              <a:t>Answer</a:t>
            </a:r>
            <a:br>
              <a:rPr lang="en-US" sz="2800" b="1" kern="1200">
                <a:solidFill>
                  <a:schemeClr val="tx1"/>
                </a:solidFill>
                <a:latin typeface="+mj-lt"/>
                <a:ea typeface="+mj-ea"/>
                <a:cs typeface="+mj-cs"/>
              </a:rPr>
            </a:br>
            <a:endParaRPr lang="en-US" sz="2800" b="1" kern="1200">
              <a:solidFill>
                <a:schemeClr val="tx1"/>
              </a:solidFill>
              <a:latin typeface="+mj-lt"/>
              <a:ea typeface="+mj-ea"/>
              <a:cs typeface="+mj-cs"/>
            </a:endParaRPr>
          </a:p>
        </p:txBody>
      </p:sp>
      <p:sp>
        <p:nvSpPr>
          <p:cNvPr id="3" name="Content Placeholder 2"/>
          <p:cNvSpPr>
            <a:spLocks noGrp="1"/>
          </p:cNvSpPr>
          <p:nvPr>
            <p:ph sz="half" idx="1"/>
          </p:nvPr>
        </p:nvSpPr>
        <p:spPr>
          <a:xfrm>
            <a:off x="838200" y="2191807"/>
            <a:ext cx="4936067" cy="3985155"/>
          </a:xfrm>
        </p:spPr>
        <p:txBody>
          <a:bodyPr vert="horz" lIns="91440" tIns="45720" rIns="91440" bIns="45720" rtlCol="0">
            <a:normAutofit/>
          </a:bodyPr>
          <a:lstStyle/>
          <a:p>
            <a:pPr marL="0"/>
            <a:r>
              <a:rPr lang="en-US" sz="2000"/>
              <a:t>The bacteria that cause BV are very sensitive to the vaginal pH. The normal vaginal pH is very acidic, and semen is very alkaline. When semen is ejaculated, it causes a pH shift in the vagina, which can cause BV to come back.</a:t>
            </a:r>
          </a:p>
          <a:p>
            <a:endParaRPr lang="en-US" sz="200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17734" y="2506155"/>
            <a:ext cx="4935970" cy="3356459"/>
          </a:xfrm>
          <a:prstGeom prst="rect">
            <a:avLst/>
          </a:prstGeom>
        </p:spPr>
      </p:pic>
    </p:spTree>
    <p:extLst>
      <p:ext uri="{BB962C8B-B14F-4D97-AF65-F5344CB8AC3E}">
        <p14:creationId xmlns:p14="http://schemas.microsoft.com/office/powerpoint/2010/main" val="181874059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itle 9"/>
          <p:cNvSpPr>
            <a:spLocks noGrp="1"/>
          </p:cNvSpPr>
          <p:nvPr>
            <p:ph type="title"/>
          </p:nvPr>
        </p:nvSpPr>
        <p:spPr>
          <a:xfrm>
            <a:off x="774700" y="761999"/>
            <a:ext cx="3511188" cy="5368413"/>
          </a:xfrm>
        </p:spPr>
        <p:txBody>
          <a:bodyPr vert="horz" lIns="91440" tIns="45720" rIns="91440" bIns="45720" rtlCol="0" anchor="ctr">
            <a:normAutofit/>
          </a:bodyPr>
          <a:lstStyle/>
          <a:p>
            <a:r>
              <a:rPr lang="en-US" b="1">
                <a:solidFill>
                  <a:srgbClr val="FFFFFF"/>
                </a:solidFill>
              </a:rPr>
              <a:t>I’m pregnant. How does bacterial vaginosis affect my baby?</a:t>
            </a:r>
            <a:endParaRPr lang="en-US">
              <a:solidFill>
                <a:srgbClr val="FFFFFF"/>
              </a:solidFill>
            </a:endParaRPr>
          </a:p>
        </p:txBody>
      </p:sp>
      <p:sp>
        <p:nvSpPr>
          <p:cNvPr id="20" name="Rectangle 1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0"/>
          <p:cNvSpPr>
            <a:spLocks noGrp="1"/>
          </p:cNvSpPr>
          <p:nvPr>
            <p:ph sz="half" idx="1"/>
          </p:nvPr>
        </p:nvSpPr>
        <p:spPr>
          <a:xfrm>
            <a:off x="5093623" y="762000"/>
            <a:ext cx="4042310" cy="5368412"/>
          </a:xfrm>
        </p:spPr>
        <p:txBody>
          <a:bodyPr vert="horz" lIns="91440" tIns="45720" rIns="91440" bIns="45720" rtlCol="0" anchor="ctr">
            <a:normAutofit/>
          </a:bodyPr>
          <a:lstStyle/>
          <a:p>
            <a:pPr marL="0"/>
            <a:r>
              <a:rPr lang="en-US" sz="2400"/>
              <a:t>Pregnant women can get BV. </a:t>
            </a:r>
          </a:p>
          <a:p>
            <a:r>
              <a:rPr lang="en-US" sz="2400"/>
              <a:t>Pregnant women with BV are more likely to have babies born premature (early) or with low birth weight than pregnant women without BV. Low birth weight means having a baby that weighs less than 2 Kg at birth.</a:t>
            </a:r>
          </a:p>
          <a:p>
            <a:r>
              <a:rPr lang="en-US" sz="2400"/>
              <a:t>Treatment is especially important for pregnant women.</a:t>
            </a:r>
          </a:p>
          <a:p>
            <a:endParaRPr lang="en-US" sz="2400"/>
          </a:p>
          <a:p>
            <a:endParaRPr lang="en-US" sz="2400"/>
          </a:p>
        </p:txBody>
      </p:sp>
      <p:pic>
        <p:nvPicPr>
          <p:cNvPr id="13" name="Content Placeholder 12"/>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7363" r="1" b="1"/>
          <a:stretch/>
        </p:blipFill>
        <p:spPr>
          <a:xfrm>
            <a:off x="9616863" y="446007"/>
            <a:ext cx="2100838" cy="2907792"/>
          </a:xfrm>
          <a:prstGeom prst="rect">
            <a:avLst/>
          </a:prstGeom>
        </p:spPr>
      </p:pic>
      <p:sp>
        <p:nvSpPr>
          <p:cNvPr id="22" name="Rectangle 21">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42502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p:cNvSpPr>
            <a:spLocks noGrp="1"/>
          </p:cNvSpPr>
          <p:nvPr>
            <p:ph type="title"/>
          </p:nvPr>
        </p:nvSpPr>
        <p:spPr>
          <a:xfrm>
            <a:off x="4384039" y="365125"/>
            <a:ext cx="7164493" cy="1325563"/>
          </a:xfrm>
        </p:spPr>
        <p:txBody>
          <a:bodyPr vert="horz" lIns="91440" tIns="45720" rIns="91440" bIns="45720" rtlCol="0" anchor="ctr">
            <a:normAutofit/>
          </a:bodyPr>
          <a:lstStyle/>
          <a:p>
            <a:r>
              <a:rPr lang="en-US" b="1" kern="1200">
                <a:solidFill>
                  <a:schemeClr val="tx1"/>
                </a:solidFill>
                <a:latin typeface="+mj-lt"/>
                <a:ea typeface="+mj-ea"/>
                <a:cs typeface="+mj-cs"/>
              </a:rPr>
              <a:t>For more information contact us</a:t>
            </a:r>
          </a:p>
        </p:txBody>
      </p:sp>
      <p:pic>
        <p:nvPicPr>
          <p:cNvPr id="9" name="Content Placeholder 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00153" y="642988"/>
            <a:ext cx="2785771" cy="5571543"/>
          </a:xfrm>
          <a:prstGeom prst="rect">
            <a:avLst/>
          </a:prstGeom>
        </p:spPr>
      </p:pic>
      <p:sp>
        <p:nvSpPr>
          <p:cNvPr id="10" name="Content Placeholder 9"/>
          <p:cNvSpPr>
            <a:spLocks noGrp="1"/>
          </p:cNvSpPr>
          <p:nvPr>
            <p:ph sz="half" idx="2"/>
          </p:nvPr>
        </p:nvSpPr>
        <p:spPr>
          <a:xfrm>
            <a:off x="4387515" y="2022601"/>
            <a:ext cx="7161017" cy="4154361"/>
          </a:xfrm>
        </p:spPr>
        <p:txBody>
          <a:bodyPr vert="horz" lIns="91440" tIns="45720" rIns="91440" bIns="45720" rtlCol="0">
            <a:normAutofit/>
          </a:bodyPr>
          <a:lstStyle/>
          <a:p>
            <a:pPr marL="0"/>
            <a:endParaRPr lang="en-US" sz="2000"/>
          </a:p>
          <a:p>
            <a:pPr marL="0"/>
            <a:r>
              <a:rPr lang="en-US" sz="2000" b="1" i="1"/>
              <a:t>Prof Elna McIntosh</a:t>
            </a:r>
          </a:p>
          <a:p>
            <a:pPr marL="0"/>
            <a:r>
              <a:rPr lang="en-US" sz="2000" b="1" i="1"/>
              <a:t>Clinical Sexologist </a:t>
            </a:r>
          </a:p>
          <a:p>
            <a:pPr marL="0"/>
            <a:r>
              <a:rPr lang="en-US" sz="2000" b="1" i="1"/>
              <a:t>DISA CLINIC</a:t>
            </a:r>
          </a:p>
          <a:p>
            <a:pPr marL="0"/>
            <a:r>
              <a:rPr lang="en-US" sz="2000">
                <a:hlinkClick r:id="rId3"/>
              </a:rPr>
              <a:t>www.safersex.co.za</a:t>
            </a:r>
            <a:endParaRPr lang="en-US" sz="2000"/>
          </a:p>
          <a:p>
            <a:pPr fontAlgn="base"/>
            <a:r>
              <a:rPr lang="en-US" sz="2000"/>
              <a:t>011 787 1222 / 011 886 2286</a:t>
            </a:r>
          </a:p>
          <a:p>
            <a:pPr marL="0"/>
            <a:br>
              <a:rPr lang="en-US" sz="2000">
                <a:hlinkClick r:id="rId4"/>
              </a:rPr>
            </a:br>
            <a:endParaRPr lang="en-US" sz="2000"/>
          </a:p>
          <a:p>
            <a:endParaRPr lang="en-US" sz="2000"/>
          </a:p>
        </p:txBody>
      </p:sp>
    </p:spTree>
    <p:extLst>
      <p:ext uri="{BB962C8B-B14F-4D97-AF65-F5344CB8AC3E}">
        <p14:creationId xmlns:p14="http://schemas.microsoft.com/office/powerpoint/2010/main" val="116353713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C454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ZA" sz="2600" b="1">
                <a:solidFill>
                  <a:srgbClr val="FFFFFF"/>
                </a:solidFill>
              </a:rPr>
              <a:t>What is bacterial vaginosis?</a:t>
            </a:r>
            <a:endParaRPr lang="en-ZA" sz="2600">
              <a:solidFill>
                <a:srgbClr val="FFFFFF"/>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1340365"/>
            <a:ext cx="7188199" cy="3037014"/>
          </a:xfrm>
          <a:prstGeom prst="rect">
            <a:avLst/>
          </a:prstGeom>
        </p:spPr>
      </p:pic>
      <p:sp>
        <p:nvSpPr>
          <p:cNvPr id="3" name="Content Placeholder 2"/>
          <p:cNvSpPr>
            <a:spLocks noGrp="1"/>
          </p:cNvSpPr>
          <p:nvPr>
            <p:ph idx="1"/>
          </p:nvPr>
        </p:nvSpPr>
        <p:spPr>
          <a:xfrm>
            <a:off x="4038600" y="4884873"/>
            <a:ext cx="7188199" cy="1292090"/>
          </a:xfrm>
        </p:spPr>
        <p:txBody>
          <a:bodyPr>
            <a:normAutofit/>
          </a:bodyPr>
          <a:lstStyle/>
          <a:p>
            <a:pPr marL="0" indent="0">
              <a:buNone/>
            </a:pPr>
            <a:r>
              <a:rPr lang="en-ZA" sz="1800"/>
              <a:t>Bacterial vaginosis (BV) is a condition that happens when there is too much of certain bacteria in the vagina. This changes the normal balance of bacteria in the vagina.</a:t>
            </a:r>
          </a:p>
        </p:txBody>
      </p:sp>
    </p:spTree>
    <p:extLst>
      <p:ext uri="{BB962C8B-B14F-4D97-AF65-F5344CB8AC3E}">
        <p14:creationId xmlns:p14="http://schemas.microsoft.com/office/powerpoint/2010/main" val="88832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94360" y="640263"/>
            <a:ext cx="3822192" cy="1344975"/>
          </a:xfrm>
        </p:spPr>
        <p:txBody>
          <a:bodyPr vert="horz" lIns="91440" tIns="45720" rIns="91440" bIns="45720" rtlCol="0" anchor="ctr">
            <a:normAutofit/>
          </a:bodyPr>
          <a:lstStyle/>
          <a:p>
            <a:r>
              <a:rPr lang="en-US" sz="3600" b="1" kern="1200">
                <a:solidFill>
                  <a:schemeClr val="bg1"/>
                </a:solidFill>
                <a:latin typeface="+mj-lt"/>
                <a:ea typeface="+mj-ea"/>
                <a:cs typeface="+mj-cs"/>
              </a:rPr>
              <a:t>What is bacterial vaginosis? </a:t>
            </a:r>
            <a:r>
              <a:rPr lang="en-US" sz="3600" kern="1200">
                <a:solidFill>
                  <a:schemeClr val="bg1"/>
                </a:solidFill>
                <a:latin typeface="+mj-lt"/>
                <a:ea typeface="+mj-ea"/>
                <a:cs typeface="+mj-cs"/>
              </a:rPr>
              <a:t>(</a:t>
            </a:r>
            <a:r>
              <a:rPr lang="en-US" sz="3600" b="1" kern="1200">
                <a:solidFill>
                  <a:schemeClr val="bg1"/>
                </a:solidFill>
                <a:latin typeface="+mj-lt"/>
                <a:ea typeface="+mj-ea"/>
                <a:cs typeface="+mj-cs"/>
              </a:rPr>
              <a:t>Cont</a:t>
            </a:r>
            <a:r>
              <a:rPr lang="en-US" sz="3600" kern="1200">
                <a:solidFill>
                  <a:schemeClr val="bg1"/>
                </a:solidFill>
                <a:latin typeface="+mj-lt"/>
                <a:ea typeface="+mj-ea"/>
                <a:cs typeface="+mj-cs"/>
              </a:rPr>
              <a:t>)</a:t>
            </a:r>
          </a:p>
        </p:txBody>
      </p:sp>
      <p:cxnSp>
        <p:nvCxnSpPr>
          <p:cNvPr id="13" name="Straight Connector 12">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593610" y="2121763"/>
            <a:ext cx="3822192" cy="3773010"/>
          </a:xfrm>
        </p:spPr>
        <p:txBody>
          <a:bodyPr vert="horz" lIns="91440" tIns="45720" rIns="91440" bIns="45720" rtlCol="0">
            <a:normAutofit/>
          </a:bodyPr>
          <a:lstStyle/>
          <a:p>
            <a:r>
              <a:rPr lang="en-US" sz="2000">
                <a:solidFill>
                  <a:schemeClr val="bg1"/>
                </a:solidFill>
              </a:rPr>
              <a:t>Bacterial vaginosis is an overgrowth of bacteria normally present in the vagina.</a:t>
            </a:r>
          </a:p>
          <a:p>
            <a:r>
              <a:rPr lang="en-US" sz="2000">
                <a:solidFill>
                  <a:schemeClr val="bg1"/>
                </a:solidFill>
              </a:rPr>
              <a:t>It's a polymicrobial condition, meaning there are many different bacteria involved and responsible.</a:t>
            </a:r>
          </a:p>
          <a:p>
            <a:r>
              <a:rPr lang="en-US" sz="2000">
                <a:solidFill>
                  <a:schemeClr val="bg1"/>
                </a:solidFill>
              </a:rPr>
              <a:t>In other words, it's a disturbance of the normal vaginal ecosystem.</a:t>
            </a:r>
          </a:p>
          <a:p>
            <a:r>
              <a:rPr lang="en-US" sz="2000">
                <a:solidFill>
                  <a:schemeClr val="bg1"/>
                </a:solidFill>
              </a:rPr>
              <a:t>Specifically, BV involves a high concentration of anaerobic bacteria.</a:t>
            </a:r>
          </a:p>
          <a:p>
            <a:endParaRPr lang="en-US" sz="2000">
              <a:solidFill>
                <a:schemeClr val="bg1"/>
              </a:solidFill>
            </a:endParaRPr>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110716" y="877531"/>
            <a:ext cx="6596652" cy="4947489"/>
          </a:xfrm>
          <a:prstGeom prst="rect">
            <a:avLst/>
          </a:prstGeom>
        </p:spPr>
      </p:pic>
    </p:spTree>
    <p:extLst>
      <p:ext uri="{BB962C8B-B14F-4D97-AF65-F5344CB8AC3E}">
        <p14:creationId xmlns:p14="http://schemas.microsoft.com/office/powerpoint/2010/main" val="415812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94" t="3687" r="1" b="11807"/>
          <a:stretch/>
        </p:blipFill>
        <p:spPr>
          <a:xfrm>
            <a:off x="20" y="10"/>
            <a:ext cx="12191980" cy="6857990"/>
          </a:xfrm>
          <a:prstGeom prst="rect">
            <a:avLst/>
          </a:prstGeom>
        </p:spPr>
      </p:pic>
      <p:sp>
        <p:nvSpPr>
          <p:cNvPr id="14" name="Rectangle 11">
            <a:extLst>
              <a:ext uri="{FF2B5EF4-FFF2-40B4-BE49-F238E27FC236}">
                <a16:creationId xmlns:a16="http://schemas.microsoft.com/office/drawing/2014/main" id="{2B1D4F77-A17C-43D7-B7FA-545148E4E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492064" y="321176"/>
            <a:ext cx="4332307"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749985" y="640263"/>
            <a:ext cx="3759240" cy="1344975"/>
          </a:xfrm>
        </p:spPr>
        <p:txBody>
          <a:bodyPr vert="horz" lIns="91440" tIns="45720" rIns="91440" bIns="45720" rtlCol="0" anchor="ctr">
            <a:normAutofit/>
          </a:bodyPr>
          <a:lstStyle/>
          <a:p>
            <a:r>
              <a:rPr lang="en-US" sz="3400" b="1"/>
              <a:t>How common is bacterial vaginosis?</a:t>
            </a:r>
          </a:p>
        </p:txBody>
      </p:sp>
      <p:sp>
        <p:nvSpPr>
          <p:cNvPr id="3" name="Content Placeholder 2"/>
          <p:cNvSpPr>
            <a:spLocks noGrp="1"/>
          </p:cNvSpPr>
          <p:nvPr>
            <p:ph sz="half" idx="1"/>
          </p:nvPr>
        </p:nvSpPr>
        <p:spPr>
          <a:xfrm>
            <a:off x="7749290" y="2121763"/>
            <a:ext cx="3764826" cy="3773010"/>
          </a:xfrm>
        </p:spPr>
        <p:txBody>
          <a:bodyPr vert="horz" lIns="91440" tIns="45720" rIns="91440" bIns="45720" rtlCol="0">
            <a:normAutofit/>
          </a:bodyPr>
          <a:lstStyle/>
          <a:p>
            <a:r>
              <a:rPr lang="en-US" sz="1800"/>
              <a:t>Bacterial vaginosis is the most common vaginal condition in women ages 15-44.</a:t>
            </a:r>
          </a:p>
          <a:p>
            <a:r>
              <a:rPr lang="en-US" sz="1800"/>
              <a:t>BV has a moderate to severe impact on women</a:t>
            </a:r>
          </a:p>
          <a:p>
            <a:r>
              <a:rPr lang="en-US" sz="1800"/>
              <a:t>95% report a negative impact on their sex life. </a:t>
            </a:r>
          </a:p>
          <a:p>
            <a:r>
              <a:rPr lang="en-US" sz="1800"/>
              <a:t>Women report feeling self-conscious, embarrassed, and overall uncomfortable in social situations. They say they think that everyone can smell them. It really impacts their quality of life. </a:t>
            </a:r>
          </a:p>
          <a:p>
            <a:endParaRPr lang="en-US" sz="1800"/>
          </a:p>
          <a:p>
            <a:endParaRPr lang="en-US" sz="1800"/>
          </a:p>
          <a:p>
            <a:endParaRPr lang="en-US" sz="1800"/>
          </a:p>
        </p:txBody>
      </p:sp>
    </p:spTree>
    <p:extLst>
      <p:ext uri="{BB962C8B-B14F-4D97-AF65-F5344CB8AC3E}">
        <p14:creationId xmlns:p14="http://schemas.microsoft.com/office/powerpoint/2010/main" val="156059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3" y="1445494"/>
            <a:ext cx="3616856" cy="4376572"/>
          </a:xfrm>
        </p:spPr>
        <p:txBody>
          <a:bodyPr anchor="ctr">
            <a:normAutofit/>
          </a:bodyPr>
          <a:lstStyle/>
          <a:p>
            <a:r>
              <a:rPr lang="en-ZA" sz="4800" b="1"/>
              <a:t>How is bacterial vaginosis spread?</a:t>
            </a:r>
            <a:endParaRPr lang="en-ZA" sz="4800"/>
          </a:p>
        </p:txBody>
      </p:sp>
      <p:sp>
        <p:nvSpPr>
          <p:cNvPr id="12"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0" y="361950"/>
            <a:ext cx="6092952" cy="6267450"/>
          </a:xfrm>
        </p:spPr>
        <p:txBody>
          <a:bodyPr anchor="ctr">
            <a:normAutofit/>
          </a:bodyPr>
          <a:lstStyle/>
          <a:p>
            <a:r>
              <a:rPr lang="en-ZA" sz="2000" dirty="0"/>
              <a:t>Researchers do not know the cause of BV or how some women get it. We do know that the condition typically occurs in sexually active women. BV is linked to an imbalance of “good” and “harmful” bacteria that are normally found in a woman’s vagina. Having a new sex partner or multiple sex partners, as well as douching, can upset the balance of bacteria in the vagina. This places a woman at increased risk for getting BV.</a:t>
            </a:r>
          </a:p>
          <a:p>
            <a:endParaRPr lang="en-ZA" sz="2000" dirty="0"/>
          </a:p>
          <a:p>
            <a:r>
              <a:rPr lang="en-ZA" sz="2000" dirty="0"/>
              <a:t>We also do not know how sex contributes to BV.  There is no research to show that treating a sex partner affects whether or not a woman gets BV. Having BV can increase your chances of getting other STDs.</a:t>
            </a:r>
          </a:p>
          <a:p>
            <a:endParaRPr lang="en-ZA" sz="2000" dirty="0"/>
          </a:p>
          <a:p>
            <a:r>
              <a:rPr lang="en-ZA" sz="2000" dirty="0"/>
              <a:t>BV rarely affects women who have never had sex.</a:t>
            </a:r>
          </a:p>
          <a:p>
            <a:endParaRPr lang="en-ZA" sz="2000" dirty="0"/>
          </a:p>
          <a:p>
            <a:r>
              <a:rPr lang="en-ZA" sz="2000" dirty="0"/>
              <a:t>You cannot get BV from toilet seats, bedding, or swimming pools.</a:t>
            </a:r>
          </a:p>
          <a:p>
            <a:endParaRPr lang="en-ZA" sz="1700" dirty="0"/>
          </a:p>
        </p:txBody>
      </p:sp>
    </p:spTree>
    <p:extLst>
      <p:ext uri="{BB962C8B-B14F-4D97-AF65-F5344CB8AC3E}">
        <p14:creationId xmlns:p14="http://schemas.microsoft.com/office/powerpoint/2010/main" val="130213008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311147" y="365760"/>
            <a:ext cx="7569706" cy="1288238"/>
          </a:xfrm>
        </p:spPr>
        <p:txBody>
          <a:bodyPr anchor="ctr">
            <a:normAutofit/>
          </a:bodyPr>
          <a:lstStyle/>
          <a:p>
            <a:pPr algn="ctr"/>
            <a:r>
              <a:rPr lang="en-ZA" sz="4100" b="1"/>
              <a:t>How can I avoid getting bacterial vaginosis?</a:t>
            </a:r>
          </a:p>
        </p:txBody>
      </p:sp>
      <p:sp>
        <p:nvSpPr>
          <p:cNvPr id="3" name="Content Placeholder 2"/>
          <p:cNvSpPr>
            <a:spLocks noGrp="1"/>
          </p:cNvSpPr>
          <p:nvPr>
            <p:ph idx="1"/>
          </p:nvPr>
        </p:nvSpPr>
        <p:spPr>
          <a:xfrm>
            <a:off x="2165569" y="1956816"/>
            <a:ext cx="7860863" cy="4024884"/>
          </a:xfrm>
        </p:spPr>
        <p:txBody>
          <a:bodyPr anchor="t">
            <a:normAutofit/>
          </a:bodyPr>
          <a:lstStyle/>
          <a:p>
            <a:pPr marL="0" indent="0">
              <a:buNone/>
            </a:pPr>
            <a:r>
              <a:rPr lang="en-ZA" sz="2400"/>
              <a:t>Doctors and scientists do not completely understand how BV spreads. There are no known best ways to prevent it.</a:t>
            </a:r>
          </a:p>
          <a:p>
            <a:pPr marL="0" indent="0">
              <a:buNone/>
            </a:pPr>
            <a:r>
              <a:rPr lang="en-ZA" sz="2400"/>
              <a:t>The following basic prevention steps </a:t>
            </a:r>
            <a:r>
              <a:rPr lang="en-ZA" sz="2400" i="1"/>
              <a:t>may</a:t>
            </a:r>
            <a:r>
              <a:rPr lang="en-ZA" sz="2400"/>
              <a:t> help lower your risk of developing BV:</a:t>
            </a:r>
          </a:p>
          <a:p>
            <a:r>
              <a:rPr lang="en-ZA" sz="2400"/>
              <a:t>Not having sex;</a:t>
            </a:r>
          </a:p>
          <a:p>
            <a:r>
              <a:rPr lang="en-ZA" sz="2400"/>
              <a:t>Limiting your number of sex partners;</a:t>
            </a:r>
          </a:p>
          <a:p>
            <a:r>
              <a:rPr lang="en-ZA" sz="2400"/>
              <a:t>Not douching; and</a:t>
            </a:r>
          </a:p>
          <a:p>
            <a:r>
              <a:rPr lang="en-ZA" sz="2400"/>
              <a:t>Using latex condoms the right way every time you have sex.</a:t>
            </a:r>
          </a:p>
          <a:p>
            <a:endParaRPr lang="en-ZA" sz="2400"/>
          </a:p>
        </p:txBody>
      </p:sp>
    </p:spTree>
    <p:extLst>
      <p:ext uri="{BB962C8B-B14F-4D97-AF65-F5344CB8AC3E}">
        <p14:creationId xmlns:p14="http://schemas.microsoft.com/office/powerpoint/2010/main" val="32249269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17924" r="13846" b="-1"/>
          <a:stretch/>
        </p:blipFill>
        <p:spPr>
          <a:xfrm>
            <a:off x="5182104" y="10"/>
            <a:ext cx="7009896" cy="6857990"/>
          </a:xfrm>
          <a:custGeom>
            <a:avLst/>
            <a:gdLst/>
            <a:ahLst/>
            <a:cxnLst/>
            <a:rect l="l" t="t" r="r" b="b"/>
            <a:pathLst>
              <a:path w="7009896" h="6858000">
                <a:moveTo>
                  <a:pt x="0" y="0"/>
                </a:moveTo>
                <a:lnTo>
                  <a:pt x="7009896" y="0"/>
                </a:lnTo>
                <a:lnTo>
                  <a:pt x="7009896" y="6858000"/>
                </a:lnTo>
                <a:lnTo>
                  <a:pt x="21616" y="6858000"/>
                </a:lnTo>
                <a:lnTo>
                  <a:pt x="129867" y="6647018"/>
                </a:lnTo>
                <a:cubicBezTo>
                  <a:pt x="1043295" y="4758249"/>
                  <a:pt x="1332296" y="2559611"/>
                  <a:pt x="814641" y="380651"/>
                </a:cubicBezTo>
                <a:lnTo>
                  <a:pt x="714685" y="1"/>
                </a:lnTo>
                <a:lnTo>
                  <a:pt x="0" y="1"/>
                </a:lnTo>
                <a:close/>
              </a:path>
            </a:pathLst>
          </a:custGeom>
        </p:spPr>
      </p:pic>
      <p:sp>
        <p:nvSpPr>
          <p:cNvPr id="12" name="Freeform: Shape 11">
            <a:extLst>
              <a:ext uri="{FF2B5EF4-FFF2-40B4-BE49-F238E27FC236}">
                <a16:creationId xmlns:a16="http://schemas.microsoft.com/office/drawing/2014/main" id="{5FDF4720-5445-47BE-89FE-E40D1AE6F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480073"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4" name="Freeform: Shape 13">
            <a:extLst>
              <a:ext uri="{FF2B5EF4-FFF2-40B4-BE49-F238E27FC236}">
                <a16:creationId xmlns:a16="http://schemas.microsoft.com/office/drawing/2014/main" id="{AC8710B4-A815-4082-9E4F-F13A00070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9216"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04673" y="1396289"/>
            <a:ext cx="4782458" cy="1325563"/>
          </a:xfrm>
        </p:spPr>
        <p:txBody>
          <a:bodyPr vert="horz" lIns="91440" tIns="45720" rIns="91440" bIns="45720" rtlCol="0" anchor="ctr">
            <a:normAutofit/>
          </a:bodyPr>
          <a:lstStyle/>
          <a:p>
            <a:r>
              <a:rPr lang="en-US" sz="3700" b="1"/>
              <a:t>How do I know if I have bacterial vaginosis?</a:t>
            </a:r>
            <a:endParaRPr lang="en-US" sz="3700"/>
          </a:p>
        </p:txBody>
      </p:sp>
      <p:sp>
        <p:nvSpPr>
          <p:cNvPr id="3" name="Content Placeholder 2"/>
          <p:cNvSpPr>
            <a:spLocks noGrp="1"/>
          </p:cNvSpPr>
          <p:nvPr>
            <p:ph sz="half" idx="1"/>
          </p:nvPr>
        </p:nvSpPr>
        <p:spPr>
          <a:xfrm>
            <a:off x="804672" y="2871982"/>
            <a:ext cx="4782458" cy="3181684"/>
          </a:xfrm>
        </p:spPr>
        <p:txBody>
          <a:bodyPr vert="horz" lIns="91440" tIns="45720" rIns="91440" bIns="45720" rtlCol="0" anchor="t">
            <a:normAutofit/>
          </a:bodyPr>
          <a:lstStyle/>
          <a:p>
            <a:pPr marL="0"/>
            <a:r>
              <a:rPr lang="en-US" sz="1800"/>
              <a:t>Many women with BV do not have symptoms. If you do have symptoms, you may notice:</a:t>
            </a:r>
          </a:p>
          <a:p>
            <a:r>
              <a:rPr lang="en-US" sz="1800"/>
              <a:t>A thin white or grey vaginal discharge;</a:t>
            </a:r>
          </a:p>
          <a:p>
            <a:r>
              <a:rPr lang="en-US" sz="1800"/>
              <a:t>Pain, itching, or burning in the vagina;</a:t>
            </a:r>
          </a:p>
          <a:p>
            <a:r>
              <a:rPr lang="en-US" sz="1800"/>
              <a:t>A strong fish-like odour, especially after sex;</a:t>
            </a:r>
          </a:p>
          <a:p>
            <a:r>
              <a:rPr lang="en-US" sz="1800"/>
              <a:t>Burning when urinating;</a:t>
            </a:r>
          </a:p>
          <a:p>
            <a:r>
              <a:rPr lang="en-US" sz="1800"/>
              <a:t>Itching around the outside of the vagina.</a:t>
            </a:r>
          </a:p>
          <a:p>
            <a:endParaRPr lang="en-US" sz="1800"/>
          </a:p>
        </p:txBody>
      </p:sp>
    </p:spTree>
    <p:extLst>
      <p:ext uri="{BB962C8B-B14F-4D97-AF65-F5344CB8AC3E}">
        <p14:creationId xmlns:p14="http://schemas.microsoft.com/office/powerpoint/2010/main" val="203518678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3600" y="1396289"/>
            <a:ext cx="5006336" cy="1325563"/>
          </a:xfrm>
        </p:spPr>
        <p:txBody>
          <a:bodyPr vert="horz" lIns="91440" tIns="45720" rIns="91440" bIns="45720" rtlCol="0" anchor="ctr">
            <a:normAutofit/>
          </a:bodyPr>
          <a:lstStyle/>
          <a:p>
            <a:r>
              <a:rPr lang="en-US" sz="3400" b="1" kern="1200">
                <a:solidFill>
                  <a:schemeClr val="tx1"/>
                </a:solidFill>
                <a:latin typeface="+mj-lt"/>
                <a:ea typeface="+mj-ea"/>
                <a:cs typeface="+mj-cs"/>
              </a:rPr>
              <a:t>How will my doctor know if I have bacterial vaginosis?</a:t>
            </a:r>
            <a:endParaRPr lang="en-US" sz="3400" kern="1200">
              <a:solidFill>
                <a:schemeClr val="tx1"/>
              </a:solidFill>
              <a:latin typeface="+mj-lt"/>
              <a:ea typeface="+mj-ea"/>
              <a:cs typeface="+mj-cs"/>
            </a:endParaRPr>
          </a:p>
        </p:txBody>
      </p:sp>
      <p:sp>
        <p:nvSpPr>
          <p:cNvPr id="10"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364241" y="1325968"/>
            <a:ext cx="4105275" cy="2740271"/>
          </a:xfrm>
          <a:prstGeom prst="rect">
            <a:avLst/>
          </a:prstGeom>
        </p:spPr>
      </p:pic>
      <p:sp>
        <p:nvSpPr>
          <p:cNvPr id="3" name="Content Placeholder 2"/>
          <p:cNvSpPr>
            <a:spLocks noGrp="1"/>
          </p:cNvSpPr>
          <p:nvPr>
            <p:ph sz="half" idx="1"/>
          </p:nvPr>
        </p:nvSpPr>
        <p:spPr>
          <a:xfrm>
            <a:off x="6658044" y="2871982"/>
            <a:ext cx="5006336" cy="3181684"/>
          </a:xfrm>
        </p:spPr>
        <p:txBody>
          <a:bodyPr vert="horz" lIns="91440" tIns="45720" rIns="91440" bIns="45720" rtlCol="0" anchor="t">
            <a:normAutofit/>
          </a:bodyPr>
          <a:lstStyle/>
          <a:p>
            <a:pPr marL="0"/>
            <a:r>
              <a:rPr lang="en-US" sz="3200" dirty="0"/>
              <a:t>A health care provider will examine your vagina for signs of vaginal discharge. Your provider can also perform laboratory tests on a sample of vaginal fluid to determine if BV is present.</a:t>
            </a:r>
          </a:p>
          <a:p>
            <a:pPr marL="0"/>
            <a:endParaRPr lang="en-US" sz="1800" dirty="0"/>
          </a:p>
        </p:txBody>
      </p:sp>
    </p:spTree>
    <p:extLst>
      <p:ext uri="{BB962C8B-B14F-4D97-AF65-F5344CB8AC3E}">
        <p14:creationId xmlns:p14="http://schemas.microsoft.com/office/powerpoint/2010/main" val="141482282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025E2AA9-10C9-4A14-BEA3-064CD0131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F076F371-EE61-49EA-AA2A-3582C3AC9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863721" cy="4984915"/>
          </a:xfrm>
          <a:custGeom>
            <a:avLst/>
            <a:gdLst>
              <a:gd name="connsiteX0" fmla="*/ 0 w 5863721"/>
              <a:gd name="connsiteY0" fmla="*/ 0 h 4984915"/>
              <a:gd name="connsiteX1" fmla="*/ 5863721 w 5863721"/>
              <a:gd name="connsiteY1" fmla="*/ 0 h 4984915"/>
              <a:gd name="connsiteX2" fmla="*/ 5844576 w 5863721"/>
              <a:gd name="connsiteY2" fmla="*/ 326138 h 4984915"/>
              <a:gd name="connsiteX3" fmla="*/ 5796589 w 5863721"/>
              <a:gd name="connsiteY3" fmla="*/ 693884 h 4984915"/>
              <a:gd name="connsiteX4" fmla="*/ 148386 w 5863721"/>
              <a:gd name="connsiteY4" fmla="*/ 4951022 h 4984915"/>
              <a:gd name="connsiteX5" fmla="*/ 0 w 5863721"/>
              <a:gd name="connsiteY5" fmla="*/ 4930112 h 498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04671" y="365125"/>
            <a:ext cx="3405821" cy="3117038"/>
          </a:xfrm>
        </p:spPr>
        <p:txBody>
          <a:bodyPr anchor="ctr">
            <a:normAutofit/>
          </a:bodyPr>
          <a:lstStyle/>
          <a:p>
            <a:r>
              <a:rPr lang="en-ZA" b="1" dirty="0"/>
              <a:t>Can bacterial vaginosis be cured?</a:t>
            </a:r>
            <a:endParaRPr lang="en-ZA"/>
          </a:p>
        </p:txBody>
      </p:sp>
      <p:sp>
        <p:nvSpPr>
          <p:cNvPr id="3" name="Content Placeholder 2"/>
          <p:cNvSpPr>
            <a:spLocks noGrp="1"/>
          </p:cNvSpPr>
          <p:nvPr>
            <p:ph idx="1"/>
          </p:nvPr>
        </p:nvSpPr>
        <p:spPr>
          <a:xfrm>
            <a:off x="6374219" y="994145"/>
            <a:ext cx="5156364" cy="4832498"/>
          </a:xfrm>
        </p:spPr>
        <p:txBody>
          <a:bodyPr anchor="ctr">
            <a:normAutofit/>
          </a:bodyPr>
          <a:lstStyle/>
          <a:p>
            <a:r>
              <a:rPr lang="en-ZA" sz="2100"/>
              <a:t>BV will sometimes go away without treatment. But if you have symptoms of BV you should be checked and treated. It is important that you take all of the medicine prescribed to you, even if your symptoms go away. A health care provider can treat BV with antibiotics, but BV may return even after treatment. Treatment may also reduce the risk for some STIs.</a:t>
            </a:r>
          </a:p>
          <a:p>
            <a:r>
              <a:rPr lang="en-ZA" sz="2100"/>
              <a:t>Male sex partners of women diagnosed with BV generally do not need to be treated. BV may be transferred between female sex partners.</a:t>
            </a:r>
          </a:p>
          <a:p>
            <a:endParaRPr lang="en-ZA" sz="2100"/>
          </a:p>
        </p:txBody>
      </p:sp>
    </p:spTree>
    <p:extLst>
      <p:ext uri="{BB962C8B-B14F-4D97-AF65-F5344CB8AC3E}">
        <p14:creationId xmlns:p14="http://schemas.microsoft.com/office/powerpoint/2010/main" val="333670938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1042</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Bacterial vaginosis</vt:lpstr>
      <vt:lpstr>What is bacterial vaginosis?</vt:lpstr>
      <vt:lpstr>What is bacterial vaginosis? (Cont)</vt:lpstr>
      <vt:lpstr>How common is bacterial vaginosis?</vt:lpstr>
      <vt:lpstr>How is bacterial vaginosis spread?</vt:lpstr>
      <vt:lpstr>How can I avoid getting bacterial vaginosis?</vt:lpstr>
      <vt:lpstr>How do I know if I have bacterial vaginosis?</vt:lpstr>
      <vt:lpstr>How will my doctor know if I have bacterial vaginosis?</vt:lpstr>
      <vt:lpstr>Can bacterial vaginosis be cured?</vt:lpstr>
      <vt:lpstr> 1st Line BV Treatment - from CDC guidelines </vt:lpstr>
      <vt:lpstr>What happens if I don’t get treated?</vt:lpstr>
      <vt:lpstr> Frequently asked Questions </vt:lpstr>
      <vt:lpstr> Answer </vt:lpstr>
      <vt:lpstr>I’m pregnant. How does bacterial vaginosis affect my baby?</vt:lpstr>
      <vt:lpstr>For more information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Bacterial vaginosis</dc:title>
  <dc:creator>rakesh</dc:creator>
  <cp:lastModifiedBy>rakesh</cp:lastModifiedBy>
  <cp:revision>1</cp:revision>
  <dcterms:created xsi:type="dcterms:W3CDTF">2020-05-02T09:15:38Z</dcterms:created>
  <dcterms:modified xsi:type="dcterms:W3CDTF">2020-05-02T09:17:04Z</dcterms:modified>
</cp:coreProperties>
</file>